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765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smtClean="0"/>
              <a:t>Click to edit Master title style</a:t>
            </a:r>
          </a:p>
        </p:txBody>
      </p:sp>
      <p:sp>
        <p:nvSpPr>
          <p:cNvPr id="2765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27652"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3" name="Rectangle 5"/>
          <p:cNvSpPr>
            <a:spLocks noGrp="1" noChangeArrowheads="1"/>
          </p:cNvSpPr>
          <p:nvPr>
            <p:ph type="ftr" sz="quarter" idx="3"/>
          </p:nvPr>
        </p:nvSpPr>
        <p:spPr/>
        <p:txBody>
          <a:bodyPr/>
          <a:lstStyle>
            <a:lvl1pPr>
              <a:defRPr/>
            </a:lvl1pPr>
          </a:lstStyle>
          <a:p>
            <a:endParaRPr lang="en-US" altLang="en-US"/>
          </a:p>
        </p:txBody>
      </p:sp>
      <p:sp>
        <p:nvSpPr>
          <p:cNvPr id="27654" name="Rectangle 6"/>
          <p:cNvSpPr>
            <a:spLocks noGrp="1" noChangeArrowheads="1"/>
          </p:cNvSpPr>
          <p:nvPr>
            <p:ph type="sldNum" sz="quarter" idx="4"/>
          </p:nvPr>
        </p:nvSpPr>
        <p:spPr/>
        <p:txBody>
          <a:bodyPr/>
          <a:lstStyle>
            <a:lvl1pPr>
              <a:defRPr/>
            </a:lvl1pPr>
          </a:lstStyle>
          <a:p>
            <a:fld id="{B3863671-EB11-4ED8-8C6B-5BD7F1253855}" type="slidenum">
              <a:rPr lang="en-US" altLang="en-US"/>
              <a:pPr/>
              <a:t>‹#›</a:t>
            </a:fld>
            <a:endParaRPr lang="en-US" altLang="en-US"/>
          </a:p>
        </p:txBody>
      </p:sp>
      <p:sp>
        <p:nvSpPr>
          <p:cNvPr id="27655" name="Rectangle 7"/>
          <p:cNvSpPr>
            <a:spLocks noGrp="1" noChangeArrowheads="1"/>
          </p:cNvSpPr>
          <p:nvPr>
            <p:ph type="dt" sz="quarter" idx="2"/>
          </p:nvPr>
        </p:nvSpPr>
        <p:spPr/>
        <p:txBody>
          <a:bodyPr/>
          <a:lstStyle>
            <a:lvl1pPr>
              <a:defRPr/>
            </a:lvl1pPr>
          </a:lstStyle>
          <a:p>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973DB8-E42E-4605-8EE0-B62D5E52220C}" type="slidenum">
              <a:rPr lang="en-US" altLang="en-US"/>
              <a:pPr/>
              <a:t>‹#›</a:t>
            </a:fld>
            <a:endParaRPr lang="en-US" altLang="en-US"/>
          </a:p>
        </p:txBody>
      </p:sp>
    </p:spTree>
    <p:extLst>
      <p:ext uri="{BB962C8B-B14F-4D97-AF65-F5344CB8AC3E}">
        <p14:creationId xmlns:p14="http://schemas.microsoft.com/office/powerpoint/2010/main" val="398606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A385BE9-B2F7-4B85-928D-51BA838765AA}" type="slidenum">
              <a:rPr lang="en-US" altLang="en-US"/>
              <a:pPr/>
              <a:t>‹#›</a:t>
            </a:fld>
            <a:endParaRPr lang="en-US" altLang="en-US"/>
          </a:p>
        </p:txBody>
      </p:sp>
    </p:spTree>
    <p:extLst>
      <p:ext uri="{BB962C8B-B14F-4D97-AF65-F5344CB8AC3E}">
        <p14:creationId xmlns:p14="http://schemas.microsoft.com/office/powerpoint/2010/main" val="2108546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529905B-3B68-41AF-9A6A-7E16B7651663}" type="slidenum">
              <a:rPr lang="en-US" altLang="en-US"/>
              <a:pPr/>
              <a:t>‹#›</a:t>
            </a:fld>
            <a:endParaRPr lang="en-US" altLang="en-US"/>
          </a:p>
        </p:txBody>
      </p:sp>
    </p:spTree>
    <p:extLst>
      <p:ext uri="{BB962C8B-B14F-4D97-AF65-F5344CB8AC3E}">
        <p14:creationId xmlns:p14="http://schemas.microsoft.com/office/powerpoint/2010/main" val="1755096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762AC83-BB48-4E6F-90DE-60C96385C992}" type="slidenum">
              <a:rPr lang="en-US" altLang="en-US"/>
              <a:pPr/>
              <a:t>‹#›</a:t>
            </a:fld>
            <a:endParaRPr lang="en-US" altLang="en-US"/>
          </a:p>
        </p:txBody>
      </p:sp>
    </p:spTree>
    <p:extLst>
      <p:ext uri="{BB962C8B-B14F-4D97-AF65-F5344CB8AC3E}">
        <p14:creationId xmlns:p14="http://schemas.microsoft.com/office/powerpoint/2010/main" val="28235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DBD98C5-98AE-4ECF-9A6E-8A82A45C129F}" type="slidenum">
              <a:rPr lang="en-US" altLang="en-US"/>
              <a:pPr/>
              <a:t>‹#›</a:t>
            </a:fld>
            <a:endParaRPr lang="en-US" altLang="en-US"/>
          </a:p>
        </p:txBody>
      </p:sp>
    </p:spTree>
    <p:extLst>
      <p:ext uri="{BB962C8B-B14F-4D97-AF65-F5344CB8AC3E}">
        <p14:creationId xmlns:p14="http://schemas.microsoft.com/office/powerpoint/2010/main" val="292383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9029F28-07E5-49E2-9E6D-D2B567B05E69}" type="slidenum">
              <a:rPr lang="en-US" altLang="en-US"/>
              <a:pPr/>
              <a:t>‹#›</a:t>
            </a:fld>
            <a:endParaRPr lang="en-US" altLang="en-US"/>
          </a:p>
        </p:txBody>
      </p:sp>
    </p:spTree>
    <p:extLst>
      <p:ext uri="{BB962C8B-B14F-4D97-AF65-F5344CB8AC3E}">
        <p14:creationId xmlns:p14="http://schemas.microsoft.com/office/powerpoint/2010/main" val="332427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E5C179-0548-491C-A0D3-C5D7014F696C}" type="slidenum">
              <a:rPr lang="en-US" altLang="en-US"/>
              <a:pPr/>
              <a:t>‹#›</a:t>
            </a:fld>
            <a:endParaRPr lang="en-US" altLang="en-US"/>
          </a:p>
        </p:txBody>
      </p:sp>
    </p:spTree>
    <p:extLst>
      <p:ext uri="{BB962C8B-B14F-4D97-AF65-F5344CB8AC3E}">
        <p14:creationId xmlns:p14="http://schemas.microsoft.com/office/powerpoint/2010/main" val="245342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75613D2-81F2-4B59-8A6E-4F74254B9C04}" type="slidenum">
              <a:rPr lang="en-US" altLang="en-US"/>
              <a:pPr/>
              <a:t>‹#›</a:t>
            </a:fld>
            <a:endParaRPr lang="en-US" altLang="en-US"/>
          </a:p>
        </p:txBody>
      </p:sp>
    </p:spTree>
    <p:extLst>
      <p:ext uri="{BB962C8B-B14F-4D97-AF65-F5344CB8AC3E}">
        <p14:creationId xmlns:p14="http://schemas.microsoft.com/office/powerpoint/2010/main" val="51312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3D7A0B6-5C13-43C3-AA33-5D6AD42DFA4A}" type="slidenum">
              <a:rPr lang="en-US" altLang="en-US"/>
              <a:pPr/>
              <a:t>‹#›</a:t>
            </a:fld>
            <a:endParaRPr lang="en-US" altLang="en-US"/>
          </a:p>
        </p:txBody>
      </p:sp>
    </p:spTree>
    <p:extLst>
      <p:ext uri="{BB962C8B-B14F-4D97-AF65-F5344CB8AC3E}">
        <p14:creationId xmlns:p14="http://schemas.microsoft.com/office/powerpoint/2010/main" val="48315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1F14AC2-CEF9-498B-BF20-E5E092DD2167}" type="slidenum">
              <a:rPr lang="en-US" altLang="en-US"/>
              <a:pPr/>
              <a:t>‹#›</a:t>
            </a:fld>
            <a:endParaRPr lang="en-US" altLang="en-US"/>
          </a:p>
        </p:txBody>
      </p:sp>
    </p:spTree>
    <p:extLst>
      <p:ext uri="{BB962C8B-B14F-4D97-AF65-F5344CB8AC3E}">
        <p14:creationId xmlns:p14="http://schemas.microsoft.com/office/powerpoint/2010/main" val="1110030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2361B2F-828C-4E44-B31D-6561E87328AF}" type="slidenum">
              <a:rPr lang="en-US" altLang="en-US"/>
              <a:pPr/>
              <a:t>‹#›</a:t>
            </a:fld>
            <a:endParaRPr lang="en-US" altLang="en-US"/>
          </a:p>
        </p:txBody>
      </p:sp>
    </p:spTree>
    <p:extLst>
      <p:ext uri="{BB962C8B-B14F-4D97-AF65-F5344CB8AC3E}">
        <p14:creationId xmlns:p14="http://schemas.microsoft.com/office/powerpoint/2010/main" val="352154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E5B0EBF-4EA8-4ECF-9F86-EDBAD47AC3FF}" type="slidenum">
              <a:rPr lang="en-US" altLang="en-US"/>
              <a:pPr/>
              <a:t>‹#›</a:t>
            </a:fld>
            <a:endParaRPr lang="en-US" altLang="en-US"/>
          </a:p>
        </p:txBody>
      </p:sp>
    </p:spTree>
    <p:extLst>
      <p:ext uri="{BB962C8B-B14F-4D97-AF65-F5344CB8AC3E}">
        <p14:creationId xmlns:p14="http://schemas.microsoft.com/office/powerpoint/2010/main" val="265619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FA81F6D-D1FE-473F-867C-EEC5F94B97ED}" type="slidenum">
              <a:rPr lang="en-US" altLang="en-US"/>
              <a:pPr/>
              <a:t>‹#›</a:t>
            </a:fld>
            <a:endParaRPr lang="en-US" altLang="en-US"/>
          </a:p>
        </p:txBody>
      </p:sp>
    </p:spTree>
    <p:extLst>
      <p:ext uri="{BB962C8B-B14F-4D97-AF65-F5344CB8AC3E}">
        <p14:creationId xmlns:p14="http://schemas.microsoft.com/office/powerpoint/2010/main" val="362285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6627"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266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6927316B-BED7-4B41-AD26-C21616446E6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Stoichiometry Lab</a:t>
            </a:r>
          </a:p>
        </p:txBody>
      </p:sp>
      <p:sp>
        <p:nvSpPr>
          <p:cNvPr id="2051" name="Rectangle 3"/>
          <p:cNvSpPr>
            <a:spLocks noGrp="1" noChangeArrowheads="1"/>
          </p:cNvSpPr>
          <p:nvPr>
            <p:ph type="subTitle" idx="1"/>
          </p:nvPr>
        </p:nvSpPr>
        <p:spPr/>
        <p:txBody>
          <a:bodyPr/>
          <a:lstStyle/>
          <a:p>
            <a:r>
              <a:rPr lang="en-US" altLang="en-US"/>
              <a:t>Mass-Mass and Limiting Reactant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When is it done?</a:t>
            </a:r>
          </a:p>
        </p:txBody>
      </p:sp>
      <p:sp>
        <p:nvSpPr>
          <p:cNvPr id="48131" name="Rectangle 3"/>
          <p:cNvSpPr>
            <a:spLocks noGrp="1" noChangeArrowheads="1"/>
          </p:cNvSpPr>
          <p:nvPr>
            <p:ph type="body" sz="half" idx="1"/>
          </p:nvPr>
        </p:nvSpPr>
        <p:spPr/>
        <p:txBody>
          <a:bodyPr/>
          <a:lstStyle/>
          <a:p>
            <a:pPr>
              <a:lnSpc>
                <a:spcPct val="90000"/>
              </a:lnSpc>
            </a:pPr>
            <a:r>
              <a:rPr lang="en-US" altLang="en-US" sz="2800"/>
              <a:t>The reaction should be complete when the color is orange rather than bright yellow.</a:t>
            </a:r>
          </a:p>
          <a:p>
            <a:pPr>
              <a:lnSpc>
                <a:spcPct val="90000"/>
              </a:lnSpc>
            </a:pPr>
            <a:r>
              <a:rPr lang="en-US" altLang="en-US" sz="2800"/>
              <a:t>The solid may “poof” a little during heating like in this picture.  If the reaction is gurgling, TURN OFF THE HEAT!</a:t>
            </a:r>
          </a:p>
        </p:txBody>
      </p:sp>
      <p:pic>
        <p:nvPicPr>
          <p:cNvPr id="48134" name="Picture 6" descr="IM000991"/>
          <p:cNvPicPr>
            <a:picLocks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5257800" y="1828800"/>
            <a:ext cx="3124200" cy="2343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7" name="Picture 9" descr="IM000990"/>
          <p:cNvPicPr>
            <a:picLocks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334000" y="4343400"/>
            <a:ext cx="264160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Filter the products.</a:t>
            </a:r>
          </a:p>
        </p:txBody>
      </p:sp>
      <p:sp>
        <p:nvSpPr>
          <p:cNvPr id="51203" name="Rectangle 3"/>
          <p:cNvSpPr>
            <a:spLocks noGrp="1" noChangeArrowheads="1"/>
          </p:cNvSpPr>
          <p:nvPr>
            <p:ph type="body" sz="half" idx="1"/>
          </p:nvPr>
        </p:nvSpPr>
        <p:spPr>
          <a:xfrm>
            <a:off x="228600" y="1905000"/>
            <a:ext cx="5029200" cy="4114800"/>
          </a:xfrm>
        </p:spPr>
        <p:txBody>
          <a:bodyPr/>
          <a:lstStyle/>
          <a:p>
            <a:pPr>
              <a:lnSpc>
                <a:spcPct val="90000"/>
              </a:lnSpc>
            </a:pPr>
            <a:r>
              <a:rPr lang="en-US" altLang="en-US" sz="2400"/>
              <a:t>One of the products is an orange precipitate (a solid that forms by mixing two liquids).</a:t>
            </a:r>
          </a:p>
          <a:p>
            <a:pPr>
              <a:lnSpc>
                <a:spcPct val="90000"/>
              </a:lnSpc>
            </a:pPr>
            <a:r>
              <a:rPr lang="en-US" altLang="en-US" sz="2400"/>
              <a:t>The other product is soluble in water.  You will not be able to see this product.</a:t>
            </a:r>
          </a:p>
          <a:p>
            <a:pPr>
              <a:lnSpc>
                <a:spcPct val="90000"/>
              </a:lnSpc>
            </a:pPr>
            <a:r>
              <a:rPr lang="en-US" altLang="en-US" sz="2400"/>
              <a:t>Separate the two products by filtering through a paper funnel.  The liquid will pass through, but the solid will not.</a:t>
            </a:r>
          </a:p>
          <a:p>
            <a:pPr>
              <a:lnSpc>
                <a:spcPct val="90000"/>
              </a:lnSpc>
            </a:pPr>
            <a:r>
              <a:rPr lang="en-US" altLang="en-US" sz="2400"/>
              <a:t>Be sure to get the mass of the filter paper BEFORE you filter!</a:t>
            </a:r>
          </a:p>
        </p:txBody>
      </p:sp>
      <p:pic>
        <p:nvPicPr>
          <p:cNvPr id="51204" name="Picture 4" descr="IM000989"/>
          <p:cNvPicPr>
            <a:picLocks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486400" y="2286000"/>
            <a:ext cx="34290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6" name="Picture 6" descr="filterpape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334000" y="533400"/>
            <a:ext cx="3810000" cy="1652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0"/>
            <a:ext cx="8229600" cy="1384300"/>
          </a:xfrm>
        </p:spPr>
        <p:txBody>
          <a:bodyPr/>
          <a:lstStyle/>
          <a:p>
            <a:r>
              <a:rPr lang="en-US" altLang="en-US"/>
              <a:t>Filtering</a:t>
            </a:r>
          </a:p>
        </p:txBody>
      </p:sp>
      <p:pic>
        <p:nvPicPr>
          <p:cNvPr id="52228" name="Picture 4" descr="IM000992"/>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04800" y="1143000"/>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0" name="Text Box 6"/>
          <p:cNvSpPr txBox="1">
            <a:spLocks noChangeArrowheads="1"/>
          </p:cNvSpPr>
          <p:nvPr/>
        </p:nvSpPr>
        <p:spPr bwMode="auto">
          <a:xfrm>
            <a:off x="4572000" y="1905000"/>
            <a:ext cx="4343400" cy="4473575"/>
          </a:xfrm>
          <a:prstGeom prst="rect">
            <a:avLst/>
          </a:prstGeom>
          <a:solidFill>
            <a:schemeClr val="accent1">
              <a:alpha val="2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The trick to fast filtering is to keep all the solid in the beaker as possible.  Let the solid settle to the bottom, and pour the water through the paper funnel.  Catch the liquid in an Erlenmeyer flask, as shown here.  The paper will catch any solid that accidentally gets away from you.  If you try to pour all of the solid in, it will take HOURS for you to filter.</a:t>
            </a:r>
          </a:p>
        </p:txBody>
      </p:sp>
      <p:pic>
        <p:nvPicPr>
          <p:cNvPr id="52234" name="Picture 10" descr="IM000993"/>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04800" y="4191000"/>
            <a:ext cx="3886200" cy="291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Filtering</a:t>
            </a:r>
          </a:p>
        </p:txBody>
      </p:sp>
      <p:pic>
        <p:nvPicPr>
          <p:cNvPr id="54276" name="Picture 4" descr="IM000994"/>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1905000"/>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8" name="Picture 6" descr="IM000995"/>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24450" y="1905000"/>
            <a:ext cx="3086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80" name="Text Box 8"/>
          <p:cNvSpPr txBox="1">
            <a:spLocks noChangeArrowheads="1"/>
          </p:cNvSpPr>
          <p:nvPr/>
        </p:nvSpPr>
        <p:spPr bwMode="auto">
          <a:xfrm>
            <a:off x="457200" y="5181600"/>
            <a:ext cx="3810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This is what it should look like when you are finished filtering.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Grp="1" noChangeArrowheads="1"/>
          </p:cNvSpPr>
          <p:nvPr>
            <p:ph type="title"/>
          </p:nvPr>
        </p:nvSpPr>
        <p:spPr/>
        <p:txBody>
          <a:bodyPr/>
          <a:lstStyle/>
          <a:p>
            <a:r>
              <a:rPr lang="en-US" altLang="en-US"/>
              <a:t>Combine the orange product.</a:t>
            </a:r>
          </a:p>
        </p:txBody>
      </p:sp>
      <p:pic>
        <p:nvPicPr>
          <p:cNvPr id="59396" name="Picture 4" descr="IM000996"/>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2057400"/>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399" name="Picture 7" descr="IM000997"/>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2057400"/>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401" name="Text Box 9"/>
          <p:cNvSpPr txBox="1">
            <a:spLocks noChangeArrowheads="1"/>
          </p:cNvSpPr>
          <p:nvPr/>
        </p:nvSpPr>
        <p:spPr bwMode="auto">
          <a:xfrm>
            <a:off x="762000" y="5334000"/>
            <a:ext cx="7712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Remove the filter paper from the funnel with your forceps.  Drop it into the beaker with the rest of the orange precipitate.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Save your product and filtrate.</a:t>
            </a:r>
          </a:p>
        </p:txBody>
      </p:sp>
      <p:sp>
        <p:nvSpPr>
          <p:cNvPr id="62467" name="Rectangle 3"/>
          <p:cNvSpPr>
            <a:spLocks noGrp="1" noChangeArrowheads="1"/>
          </p:cNvSpPr>
          <p:nvPr>
            <p:ph type="body" sz="half" idx="1"/>
          </p:nvPr>
        </p:nvSpPr>
        <p:spPr/>
        <p:txBody>
          <a:bodyPr/>
          <a:lstStyle/>
          <a:p>
            <a:r>
              <a:rPr lang="en-US" altLang="en-US" sz="2400"/>
              <a:t>Place your beaker with the precipitate and filter paper into the oven to dry overnight.</a:t>
            </a:r>
          </a:p>
          <a:p>
            <a:r>
              <a:rPr lang="en-US" altLang="en-US" sz="2400"/>
              <a:t>Put a cork or rubber stopper in the flask that holds the filtrate (liquid).  Label it, and store until the next lab session.</a:t>
            </a:r>
          </a:p>
        </p:txBody>
      </p:sp>
      <p:pic>
        <p:nvPicPr>
          <p:cNvPr id="62468" name="Picture 4" descr="IM000993"/>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2447925"/>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70" name="Line 6"/>
          <p:cNvSpPr>
            <a:spLocks noChangeShapeType="1"/>
          </p:cNvSpPr>
          <p:nvPr/>
        </p:nvSpPr>
        <p:spPr bwMode="auto">
          <a:xfrm>
            <a:off x="4343400" y="4419600"/>
            <a:ext cx="2286000" cy="381000"/>
          </a:xfrm>
          <a:prstGeom prst="line">
            <a:avLst/>
          </a:prstGeom>
          <a:noFill/>
          <a:ln w="44450">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Day Two</a:t>
            </a:r>
          </a:p>
        </p:txBody>
      </p:sp>
      <p:sp>
        <p:nvSpPr>
          <p:cNvPr id="64515" name="Rectangle 3"/>
          <p:cNvSpPr>
            <a:spLocks noGrp="1" noChangeArrowheads="1"/>
          </p:cNvSpPr>
          <p:nvPr>
            <p:ph type="body" sz="half" idx="1"/>
          </p:nvPr>
        </p:nvSpPr>
        <p:spPr>
          <a:xfrm>
            <a:off x="457200" y="1905000"/>
            <a:ext cx="4038600" cy="4648200"/>
          </a:xfrm>
        </p:spPr>
        <p:txBody>
          <a:bodyPr/>
          <a:lstStyle/>
          <a:p>
            <a:pPr>
              <a:lnSpc>
                <a:spcPct val="90000"/>
              </a:lnSpc>
            </a:pPr>
            <a:r>
              <a:rPr lang="en-US" altLang="en-US" sz="2400"/>
              <a:t>Get the mass of the beaker with the filter paper and precipitate.  Use the SAME balance as before.</a:t>
            </a:r>
          </a:p>
          <a:p>
            <a:pPr>
              <a:lnSpc>
                <a:spcPct val="90000"/>
              </a:lnSpc>
            </a:pPr>
            <a:r>
              <a:rPr lang="en-US" altLang="en-US" sz="2400"/>
              <a:t>Evaporate PART of your filtrate using an evaporating dish on a ring stand.  Note there is a second product!  With the water all evaporated, you can see the other product in solid form!</a:t>
            </a:r>
          </a:p>
        </p:txBody>
      </p:sp>
      <p:pic>
        <p:nvPicPr>
          <p:cNvPr id="64516" name="Picture 4" descr="IM000998"/>
          <p:cNvPicPr>
            <a:picLocks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4724400" y="304800"/>
            <a:ext cx="4025900" cy="3019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4518" name="Picture 6" descr="EX000001"/>
          <p:cNvPicPr>
            <a:picLocks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4800600" y="3581400"/>
            <a:ext cx="3962400" cy="297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 error</a:t>
            </a:r>
          </a:p>
        </p:txBody>
      </p:sp>
      <p:sp>
        <p:nvSpPr>
          <p:cNvPr id="67587" name="Rectangle 3"/>
          <p:cNvSpPr>
            <a:spLocks noGrp="1" noChangeArrowheads="1"/>
          </p:cNvSpPr>
          <p:nvPr>
            <p:ph type="body" idx="1"/>
          </p:nvPr>
        </p:nvSpPr>
        <p:spPr>
          <a:xfrm>
            <a:off x="228600" y="2895600"/>
            <a:ext cx="8686800" cy="1066800"/>
          </a:xfrm>
          <a:solidFill>
            <a:schemeClr val="accent1">
              <a:alpha val="50999"/>
            </a:schemeClr>
          </a:solidFill>
        </p:spPr>
        <p:txBody>
          <a:bodyPr/>
          <a:lstStyle/>
          <a:p>
            <a:pPr>
              <a:buFontTx/>
              <a:buNone/>
            </a:pPr>
            <a:r>
              <a:rPr lang="en-US" altLang="en-US" sz="2800"/>
              <a:t>Experimental yield – Theoretical yield</a:t>
            </a:r>
          </a:p>
          <a:p>
            <a:pPr>
              <a:buFontTx/>
              <a:buNone/>
            </a:pPr>
            <a:r>
              <a:rPr lang="en-US" altLang="en-US" sz="2800"/>
              <a:t>               Theoretical yield</a:t>
            </a:r>
          </a:p>
        </p:txBody>
      </p:sp>
      <p:sp>
        <p:nvSpPr>
          <p:cNvPr id="67588" name="Line 4"/>
          <p:cNvSpPr>
            <a:spLocks noChangeShapeType="1"/>
          </p:cNvSpPr>
          <p:nvPr/>
        </p:nvSpPr>
        <p:spPr bwMode="auto">
          <a:xfrm>
            <a:off x="304800" y="3429000"/>
            <a:ext cx="594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89" name="Text Box 5"/>
          <p:cNvSpPr txBox="1">
            <a:spLocks noChangeArrowheads="1"/>
          </p:cNvSpPr>
          <p:nvPr/>
        </p:nvSpPr>
        <p:spPr bwMode="auto">
          <a:xfrm>
            <a:off x="6248400" y="3124200"/>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X 100 = % error</a:t>
            </a:r>
          </a:p>
        </p:txBody>
      </p:sp>
      <p:sp>
        <p:nvSpPr>
          <p:cNvPr id="67590" name="Line 6"/>
          <p:cNvSpPr>
            <a:spLocks noChangeShapeType="1"/>
          </p:cNvSpPr>
          <p:nvPr/>
        </p:nvSpPr>
        <p:spPr bwMode="auto">
          <a:xfrm>
            <a:off x="1600200" y="3352800"/>
            <a:ext cx="0" cy="21336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1" name="Text Box 7"/>
          <p:cNvSpPr txBox="1">
            <a:spLocks noChangeArrowheads="1"/>
          </p:cNvSpPr>
          <p:nvPr/>
        </p:nvSpPr>
        <p:spPr bwMode="auto">
          <a:xfrm>
            <a:off x="381000" y="5486400"/>
            <a:ext cx="2362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What YOU got in the experiment</a:t>
            </a:r>
          </a:p>
        </p:txBody>
      </p:sp>
      <p:sp>
        <p:nvSpPr>
          <p:cNvPr id="67592" name="Line 8"/>
          <p:cNvSpPr>
            <a:spLocks noChangeShapeType="1"/>
          </p:cNvSpPr>
          <p:nvPr/>
        </p:nvSpPr>
        <p:spPr bwMode="auto">
          <a:xfrm>
            <a:off x="5105400" y="3352800"/>
            <a:ext cx="0" cy="17526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3" name="Text Box 9"/>
          <p:cNvSpPr txBox="1">
            <a:spLocks noChangeArrowheads="1"/>
          </p:cNvSpPr>
          <p:nvPr/>
        </p:nvSpPr>
        <p:spPr bwMode="auto">
          <a:xfrm>
            <a:off x="3886200" y="5105400"/>
            <a:ext cx="2514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What you predicted you would get (use stoichiometry)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7590"/>
                                        </p:tgtEl>
                                        <p:attrNameLst>
                                          <p:attrName>style.visibility</p:attrName>
                                        </p:attrNameLst>
                                      </p:cBhvr>
                                      <p:to>
                                        <p:strVal val="visible"/>
                                      </p:to>
                                    </p:set>
                                    <p:animEffect transition="in" filter="dissolve">
                                      <p:cBhvr>
                                        <p:cTn id="7" dur="500"/>
                                        <p:tgtEl>
                                          <p:spTgt spid="6759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7591"/>
                                        </p:tgtEl>
                                        <p:attrNameLst>
                                          <p:attrName>style.visibility</p:attrName>
                                        </p:attrNameLst>
                                      </p:cBhvr>
                                      <p:to>
                                        <p:strVal val="visible"/>
                                      </p:to>
                                    </p:set>
                                    <p:animEffect transition="in" filter="dissolve">
                                      <p:cBhvr>
                                        <p:cTn id="10" dur="500"/>
                                        <p:tgtEl>
                                          <p:spTgt spid="6759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7592"/>
                                        </p:tgtEl>
                                        <p:attrNameLst>
                                          <p:attrName>style.visibility</p:attrName>
                                        </p:attrNameLst>
                                      </p:cBhvr>
                                      <p:to>
                                        <p:strVal val="visible"/>
                                      </p:to>
                                    </p:set>
                                    <p:animEffect transition="in" filter="dissolve">
                                      <p:cBhvr>
                                        <p:cTn id="15" dur="500"/>
                                        <p:tgtEl>
                                          <p:spTgt spid="6759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7593"/>
                                        </p:tgtEl>
                                        <p:attrNameLst>
                                          <p:attrName>style.visibility</p:attrName>
                                        </p:attrNameLst>
                                      </p:cBhvr>
                                      <p:to>
                                        <p:strVal val="visible"/>
                                      </p:to>
                                    </p:set>
                                    <p:animEffect transition="in" filter="dissolve">
                                      <p:cBhvr>
                                        <p:cTn id="18" dur="500"/>
                                        <p:tgtEl>
                                          <p:spTgt spid="67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p:bldP spid="675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 yield</a:t>
            </a:r>
          </a:p>
        </p:txBody>
      </p:sp>
      <p:sp>
        <p:nvSpPr>
          <p:cNvPr id="69635" name="Rectangle 3"/>
          <p:cNvSpPr>
            <a:spLocks noGrp="1" noChangeArrowheads="1"/>
          </p:cNvSpPr>
          <p:nvPr>
            <p:ph type="body" idx="1"/>
          </p:nvPr>
        </p:nvSpPr>
        <p:spPr>
          <a:xfrm>
            <a:off x="228600" y="2895600"/>
            <a:ext cx="8686800" cy="1066800"/>
          </a:xfrm>
          <a:solidFill>
            <a:schemeClr val="accent1">
              <a:alpha val="50999"/>
            </a:schemeClr>
          </a:solidFill>
        </p:spPr>
        <p:txBody>
          <a:bodyPr/>
          <a:lstStyle/>
          <a:p>
            <a:pPr>
              <a:buFontTx/>
              <a:buNone/>
            </a:pPr>
            <a:r>
              <a:rPr lang="en-US" altLang="en-US" sz="2800"/>
              <a:t>		     Experimental yield</a:t>
            </a:r>
          </a:p>
          <a:p>
            <a:pPr>
              <a:buFontTx/>
              <a:buNone/>
            </a:pPr>
            <a:r>
              <a:rPr lang="en-US" altLang="en-US" sz="2800"/>
              <a:t>               Theoretical yield</a:t>
            </a:r>
          </a:p>
        </p:txBody>
      </p:sp>
      <p:sp>
        <p:nvSpPr>
          <p:cNvPr id="69636" name="Line 4"/>
          <p:cNvSpPr>
            <a:spLocks noChangeShapeType="1"/>
          </p:cNvSpPr>
          <p:nvPr/>
        </p:nvSpPr>
        <p:spPr bwMode="auto">
          <a:xfrm>
            <a:off x="304800" y="3429000"/>
            <a:ext cx="594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7" name="Text Box 5"/>
          <p:cNvSpPr txBox="1">
            <a:spLocks noChangeArrowheads="1"/>
          </p:cNvSpPr>
          <p:nvPr/>
        </p:nvSpPr>
        <p:spPr bwMode="auto">
          <a:xfrm>
            <a:off x="6248400" y="3124200"/>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X 100 = % yield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Purpose</a:t>
            </a:r>
          </a:p>
        </p:txBody>
      </p:sp>
      <p:sp>
        <p:nvSpPr>
          <p:cNvPr id="28675" name="Rectangle 3"/>
          <p:cNvSpPr>
            <a:spLocks noGrp="1" noChangeArrowheads="1"/>
          </p:cNvSpPr>
          <p:nvPr>
            <p:ph type="body" idx="1"/>
          </p:nvPr>
        </p:nvSpPr>
        <p:spPr/>
        <p:txBody>
          <a:bodyPr/>
          <a:lstStyle/>
          <a:p>
            <a:pPr>
              <a:lnSpc>
                <a:spcPct val="90000"/>
              </a:lnSpc>
            </a:pPr>
            <a:r>
              <a:rPr lang="en-US" altLang="en-US"/>
              <a:t>In this lab, you will determine the reaction for mixing two reactants together.</a:t>
            </a:r>
          </a:p>
          <a:p>
            <a:pPr>
              <a:lnSpc>
                <a:spcPct val="90000"/>
              </a:lnSpc>
            </a:pPr>
            <a:r>
              <a:rPr lang="en-US" altLang="en-US"/>
              <a:t>You will then measure out 0.005 moles of each reactant. You will dissolve, mix, and react them to make products.</a:t>
            </a:r>
          </a:p>
          <a:p>
            <a:pPr>
              <a:lnSpc>
                <a:spcPct val="90000"/>
              </a:lnSpc>
            </a:pPr>
            <a:r>
              <a:rPr lang="en-US" altLang="en-US"/>
              <a:t>You will compare the amount you produced at the end with the amount you expected to get using stoichiometry.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Put on your safety goggles!</a:t>
            </a:r>
          </a:p>
        </p:txBody>
      </p:sp>
      <p:pic>
        <p:nvPicPr>
          <p:cNvPr id="29700" name="Picture 4" descr="IM000978"/>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381000" y="1524000"/>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2" name="Picture 6" descr="mona-lisa"/>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429000" y="2438400"/>
            <a:ext cx="26511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4" name="Picture 8" descr="ja"/>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096000" y="1447800"/>
            <a:ext cx="278923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Obtain the reactants.</a:t>
            </a:r>
          </a:p>
        </p:txBody>
      </p:sp>
      <p:sp>
        <p:nvSpPr>
          <p:cNvPr id="31747" name="Rectangle 3"/>
          <p:cNvSpPr>
            <a:spLocks noGrp="1" noChangeArrowheads="1"/>
          </p:cNvSpPr>
          <p:nvPr>
            <p:ph type="body" sz="half" idx="1"/>
          </p:nvPr>
        </p:nvSpPr>
        <p:spPr>
          <a:xfrm>
            <a:off x="457200" y="1524000"/>
            <a:ext cx="5181600" cy="5334000"/>
          </a:xfrm>
        </p:spPr>
        <p:txBody>
          <a:bodyPr/>
          <a:lstStyle/>
          <a:p>
            <a:r>
              <a:rPr lang="en-US" altLang="en-US" sz="2800"/>
              <a:t>Put the lid back on the bottle!  Use a clean spatula from your box to dip into the chemical!  Never touch lab chemicals with your hands!</a:t>
            </a:r>
          </a:p>
          <a:p>
            <a:r>
              <a:rPr lang="en-US" altLang="en-US" sz="2800"/>
              <a:t>Be sure to wait after you push the ZERO button until it reads 0.0000 g before you make a measurement (don’t hit CAL!)</a:t>
            </a:r>
          </a:p>
        </p:txBody>
      </p:sp>
      <p:pic>
        <p:nvPicPr>
          <p:cNvPr id="31748" name="Picture 4" descr="IM000980"/>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715000" y="3124200"/>
            <a:ext cx="3048000" cy="228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0" name="Line 6"/>
          <p:cNvSpPr>
            <a:spLocks noChangeShapeType="1"/>
          </p:cNvSpPr>
          <p:nvPr/>
        </p:nvSpPr>
        <p:spPr bwMode="auto">
          <a:xfrm flipV="1">
            <a:off x="4419600" y="4038600"/>
            <a:ext cx="3657600" cy="457200"/>
          </a:xfrm>
          <a:prstGeom prst="line">
            <a:avLst/>
          </a:prstGeom>
          <a:noFill/>
          <a:ln w="44450">
            <a:solidFill>
              <a:schemeClr val="hlink"/>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wipe(down)">
                                      <p:cBhvr>
                                        <p:cTn id="7"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Obtain the reactants.</a:t>
            </a:r>
          </a:p>
        </p:txBody>
      </p:sp>
      <p:pic>
        <p:nvPicPr>
          <p:cNvPr id="34824" name="Picture 8" descr="IM000979"/>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04800" y="1981200"/>
            <a:ext cx="3276600" cy="2457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6" name="Text Box 10"/>
          <p:cNvSpPr txBox="1">
            <a:spLocks noChangeArrowheads="1"/>
          </p:cNvSpPr>
          <p:nvPr/>
        </p:nvSpPr>
        <p:spPr bwMode="auto">
          <a:xfrm>
            <a:off x="3657600" y="2057400"/>
            <a:ext cx="5257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buFontTx/>
              <a:buChar char="•"/>
            </a:pPr>
            <a:r>
              <a:rPr lang="en-US" altLang="en-US" sz="2400">
                <a:effectLst>
                  <a:outerShdw blurRad="38100" dist="38100" dir="2700000" algn="tl">
                    <a:srgbClr val="000000"/>
                  </a:outerShdw>
                </a:effectLst>
                <a:latin typeface="Tahoma" panose="020B0604030504040204" pitchFamily="34" charset="0"/>
              </a:rPr>
              <a:t>You can either 1) zero the balance with the weighing paper, or 2) get a mass of the weighing paper and subtract.</a:t>
            </a:r>
          </a:p>
          <a:p>
            <a:pPr>
              <a:buFontTx/>
              <a:buChar char="•"/>
            </a:pPr>
            <a:r>
              <a:rPr lang="en-US" altLang="en-US" sz="2400">
                <a:effectLst>
                  <a:outerShdw blurRad="38100" dist="38100" dir="2700000" algn="tl">
                    <a:srgbClr val="000000"/>
                  </a:outerShdw>
                </a:effectLst>
                <a:latin typeface="Tahoma" panose="020B0604030504040204" pitchFamily="34" charset="0"/>
              </a:rPr>
              <a:t>Don’t waste time trying to get the exact amount needed… instead get close BUT WRITE DOWN THE ACTUAL AMOUNT!</a:t>
            </a:r>
          </a:p>
          <a:p>
            <a:pPr>
              <a:buFontTx/>
              <a:buChar char="•"/>
            </a:pPr>
            <a:r>
              <a:rPr lang="en-US" altLang="en-US" sz="2400">
                <a:latin typeface="Tahoma" panose="020B0604030504040204" pitchFamily="34" charset="0"/>
              </a:rPr>
              <a:t>Keep the balance and the desktop clean of lab chemicals!  Clean up the SLIGHTEST spill with a paint brush and dispose of it properly!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Obtain the lead (II) nitrate.</a:t>
            </a:r>
          </a:p>
        </p:txBody>
      </p:sp>
      <p:pic>
        <p:nvPicPr>
          <p:cNvPr id="39940" name="Picture 4" descr="IM000981"/>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933450" y="1905000"/>
            <a:ext cx="3086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2" name="Picture 6" descr="IM000983"/>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495800" y="1828800"/>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Obtain the potassium chromate.</a:t>
            </a:r>
          </a:p>
        </p:txBody>
      </p:sp>
      <p:pic>
        <p:nvPicPr>
          <p:cNvPr id="37894" name="Picture 6" descr="IM000985"/>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933450" y="1905000"/>
            <a:ext cx="3086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6" name="Picture 8" descr="IM000986"/>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1981200"/>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8" name="Text Box 10"/>
          <p:cNvSpPr txBox="1">
            <a:spLocks noChangeArrowheads="1"/>
          </p:cNvSpPr>
          <p:nvPr/>
        </p:nvSpPr>
        <p:spPr bwMode="auto">
          <a:xfrm>
            <a:off x="4419600" y="5029200"/>
            <a:ext cx="4724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Be sure to get the mass of the EMPTY beaker before you dump the potassium chromate into the beaker!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Dissolve the reactants in water.</a:t>
            </a:r>
          </a:p>
        </p:txBody>
      </p:sp>
      <p:pic>
        <p:nvPicPr>
          <p:cNvPr id="43012" name="Picture 4" descr="IM000984"/>
          <p:cNvPicPr>
            <a:picLocks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1981200"/>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4" name="Picture 6" descr="IM000986"/>
          <p:cNvPicPr>
            <a:picLocks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72000" y="1981200"/>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6" name="Text Box 8"/>
          <p:cNvSpPr txBox="1">
            <a:spLocks noChangeArrowheads="1"/>
          </p:cNvSpPr>
          <p:nvPr/>
        </p:nvSpPr>
        <p:spPr bwMode="auto">
          <a:xfrm>
            <a:off x="685800" y="5257800"/>
            <a:ext cx="784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Dissolve the lead (II) nitrate in a beaker with a specified amount of water.  In another beaker, do the same with the potassium chromate.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Slowly mix the chemicals.</a:t>
            </a:r>
          </a:p>
        </p:txBody>
      </p:sp>
      <p:sp>
        <p:nvSpPr>
          <p:cNvPr id="46083" name="Rectangle 3"/>
          <p:cNvSpPr>
            <a:spLocks noGrp="1" noChangeArrowheads="1"/>
          </p:cNvSpPr>
          <p:nvPr>
            <p:ph type="body" sz="half" idx="1"/>
          </p:nvPr>
        </p:nvSpPr>
        <p:spPr/>
        <p:txBody>
          <a:bodyPr/>
          <a:lstStyle/>
          <a:p>
            <a:pPr>
              <a:lnSpc>
                <a:spcPct val="90000"/>
              </a:lnSpc>
            </a:pPr>
            <a:r>
              <a:rPr lang="en-US" altLang="en-US" sz="2800"/>
              <a:t>Be sure to pour INTO the beaker that you massed, while stirring.</a:t>
            </a:r>
          </a:p>
          <a:p>
            <a:pPr>
              <a:lnSpc>
                <a:spcPct val="90000"/>
              </a:lnSpc>
            </a:pPr>
            <a:r>
              <a:rPr lang="en-US" altLang="en-US" sz="2800"/>
              <a:t>Assemble a ring stand and bunsen burner as shown here.</a:t>
            </a:r>
          </a:p>
          <a:p>
            <a:pPr>
              <a:lnSpc>
                <a:spcPct val="90000"/>
              </a:lnSpc>
            </a:pPr>
            <a:r>
              <a:rPr lang="en-US" altLang="en-US" sz="2800"/>
              <a:t>SLIGHTLY warm the mixture for a few minutes.</a:t>
            </a:r>
          </a:p>
        </p:txBody>
      </p:sp>
      <p:pic>
        <p:nvPicPr>
          <p:cNvPr id="46084" name="Picture 4" descr="IM000987"/>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124450" y="1905000"/>
            <a:ext cx="3086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137</TotalTime>
  <Words>706</Words>
  <Application>Microsoft Office PowerPoint</Application>
  <PresentationFormat>On-screen Show (4:3)</PresentationFormat>
  <Paragraphs>53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Tahoma</vt:lpstr>
      <vt:lpstr>Wingdings</vt:lpstr>
      <vt:lpstr>Ocean</vt:lpstr>
      <vt:lpstr>Stoichiometry Lab</vt:lpstr>
      <vt:lpstr>Purpose</vt:lpstr>
      <vt:lpstr>Put on your safety goggles!</vt:lpstr>
      <vt:lpstr>Obtain the reactants.</vt:lpstr>
      <vt:lpstr>Obtain the reactants.</vt:lpstr>
      <vt:lpstr>Obtain the lead (II) nitrate.</vt:lpstr>
      <vt:lpstr>Obtain the potassium chromate.</vt:lpstr>
      <vt:lpstr>Dissolve the reactants in water.</vt:lpstr>
      <vt:lpstr>Slowly mix the chemicals.</vt:lpstr>
      <vt:lpstr>When is it done?</vt:lpstr>
      <vt:lpstr>Filter the products.</vt:lpstr>
      <vt:lpstr>Filtering</vt:lpstr>
      <vt:lpstr>Filtering</vt:lpstr>
      <vt:lpstr>Combine the orange product.</vt:lpstr>
      <vt:lpstr>Save your product and filtrate.</vt:lpstr>
      <vt:lpstr>Day Two</vt:lpstr>
      <vt:lpstr>% error</vt:lpstr>
      <vt:lpstr>% yield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Stoichiometry Lab</dc:title>
  <dc:creator>Neil Rapp</dc:creator>
  <cp:lastModifiedBy>Rapp, Delbert N</cp:lastModifiedBy>
  <cp:revision>6</cp:revision>
  <dcterms:created xsi:type="dcterms:W3CDTF">2004-12-13T03:41:25Z</dcterms:created>
  <dcterms:modified xsi:type="dcterms:W3CDTF">2019-09-13T13:09:28Z</dcterms:modified>
</cp:coreProperties>
</file>